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71" r:id="rId2"/>
    <p:sldId id="257" r:id="rId3"/>
    <p:sldId id="258" r:id="rId4"/>
    <p:sldId id="259" r:id="rId5"/>
    <p:sldId id="261" r:id="rId6"/>
    <p:sldId id="260" r:id="rId7"/>
    <p:sldId id="263" r:id="rId8"/>
    <p:sldId id="276" r:id="rId9"/>
    <p:sldId id="264" r:id="rId10"/>
    <p:sldId id="272" r:id="rId11"/>
    <p:sldId id="273" r:id="rId12"/>
    <p:sldId id="274" r:id="rId13"/>
    <p:sldId id="275" r:id="rId14"/>
    <p:sldId id="277" r:id="rId15"/>
    <p:sldId id="265" r:id="rId16"/>
    <p:sldId id="262" r:id="rId17"/>
    <p:sldId id="266" r:id="rId18"/>
    <p:sldId id="267" r:id="rId19"/>
    <p:sldId id="270" r:id="rId20"/>
  </p:sldIdLst>
  <p:sldSz cx="14630400" cy="8229600"/>
  <p:notesSz cx="8229600" cy="14630400"/>
  <p:embeddedFontLs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Georgia Pro Light" panose="020F0302020204030204" pitchFamily="34" charset="0"/>
      <p:regular r:id="rId26"/>
      <p:italic r:id="rId27"/>
    </p:embeddedFont>
    <p:embeddedFont>
      <p:font typeface="Kanit" pitchFamily="2" charset="-34"/>
      <p:regular r:id="rId28"/>
      <p:bold r:id="rId29"/>
    </p:embeddedFont>
    <p:embeddedFont>
      <p:font typeface="Martel Sans Light" pitchFamily="2" charset="77"/>
      <p:regular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1" autoAdjust="0"/>
    <p:restoredTop sz="95097" autoAdjust="0"/>
  </p:normalViewPr>
  <p:slideViewPr>
    <p:cSldViewPr snapToGrid="0" snapToObjects="1">
      <p:cViewPr varScale="1">
        <p:scale>
          <a:sx n="125" d="100"/>
          <a:sy n="125" d="100"/>
        </p:scale>
        <p:origin x="1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90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233C7-9591-4946-A2A1-49CB3596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A3E07-FB99-443F-B4F6-1F181F47065A}" type="datetimeFigureOut">
              <a:rPr lang="en-US" smtClean="0"/>
              <a:t>7/14/25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C753F-EF7E-47FF-A7EB-19855DE3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31287-EDBB-4FEE-8189-8E1AB9D6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708D9-1937-4CF3-BC9C-D1A6DD20DF4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7630401-D336-4D93-AD23-8581375B3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3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F96379A-969E-434E-92D3-8D76F99ED8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r="5545"/>
          <a:stretch>
            <a:fillRect/>
          </a:stretch>
        </p:blipFill>
        <p:spPr>
          <a:xfrm>
            <a:off x="0" y="0"/>
            <a:ext cx="14630400" cy="8229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8FBC7-5D6A-56EF-6095-D0FBAFB75A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8600" y="-222158"/>
            <a:ext cx="15036800" cy="8683988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B2A9AE-8129-5631-3CC8-1B1B06C11B28}"/>
              </a:ext>
            </a:extLst>
          </p:cNvPr>
          <p:cNvSpPr txBox="1"/>
          <p:nvPr/>
        </p:nvSpPr>
        <p:spPr>
          <a:xfrm>
            <a:off x="5453701" y="1001059"/>
            <a:ext cx="372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eorgia"/>
              </a:rPr>
              <a:t>Sport Events App</a:t>
            </a:r>
          </a:p>
        </p:txBody>
      </p:sp>
      <p:pic>
        <p:nvPicPr>
          <p:cNvPr id="11" name="Picture 4" descr="Sports ">
            <a:extLst>
              <a:ext uri="{FF2B5EF4-FFF2-40B4-BE49-F238E27FC236}">
                <a16:creationId xmlns:a16="http://schemas.microsoft.com/office/drawing/2014/main" id="{3A102049-757A-7AA8-2BBA-716943B6F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841" y="168812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C96E30-BC71-1730-1955-2E9072EBFC07}"/>
              </a:ext>
            </a:extLst>
          </p:cNvPr>
          <p:cNvSpPr txBox="1"/>
          <p:nvPr/>
        </p:nvSpPr>
        <p:spPr>
          <a:xfrm>
            <a:off x="5105674" y="1748117"/>
            <a:ext cx="4469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 rtl="1"/>
            <a:r>
              <a:rPr lang="en-US" sz="1600" b="1" dirty="0">
                <a:solidFill>
                  <a:schemeClr val="bg1"/>
                </a:solidFill>
                <a:latin typeface="Georgia Pro Light"/>
              </a:rPr>
              <a:t>Mohammad Dukhi </a:t>
            </a:r>
          </a:p>
          <a:p>
            <a:pPr algn="ctr" defTabSz="1097280" rtl="1"/>
            <a:r>
              <a:rPr lang="en-US" sz="1600" b="1" dirty="0">
                <a:solidFill>
                  <a:schemeClr val="bg1"/>
                </a:solidFill>
                <a:latin typeface="Georgia Pro Light"/>
              </a:rPr>
              <a:t>&amp;</a:t>
            </a:r>
          </a:p>
          <a:p>
            <a:pPr algn="ctr" defTabSz="1097280" rtl="1"/>
            <a:r>
              <a:rPr lang="en-US" sz="1600" b="1" dirty="0">
                <a:solidFill>
                  <a:schemeClr val="bg1"/>
                </a:solidFill>
                <a:latin typeface="Georgia Pro Light"/>
              </a:rPr>
              <a:t>Ahmad Abo Jabal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C0C45-4FF0-B6E3-E3D7-448EA5A226B3}"/>
              </a:ext>
            </a:extLst>
          </p:cNvPr>
          <p:cNvSpPr txBox="1"/>
          <p:nvPr/>
        </p:nvSpPr>
        <p:spPr>
          <a:xfrm>
            <a:off x="5989724" y="3556298"/>
            <a:ext cx="270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Supervisor: Dr. Zeev Frenkel</a:t>
            </a:r>
            <a:endParaRPr lang="en-IL" sz="1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DEC9C-4C9C-F08C-2411-29CE53283E98}"/>
              </a:ext>
            </a:extLst>
          </p:cNvPr>
          <p:cNvSpPr txBox="1"/>
          <p:nvPr/>
        </p:nvSpPr>
        <p:spPr>
          <a:xfrm>
            <a:off x="50802" y="0"/>
            <a:ext cx="355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86C8E-CE8C-AFB9-4742-14A91F3E7995}"/>
              </a:ext>
            </a:extLst>
          </p:cNvPr>
          <p:cNvSpPr txBox="1"/>
          <p:nvPr/>
        </p:nvSpPr>
        <p:spPr>
          <a:xfrm>
            <a:off x="6746241" y="3171577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25-2-D-28</a:t>
            </a:r>
          </a:p>
        </p:txBody>
      </p:sp>
    </p:spTree>
    <p:extLst>
      <p:ext uri="{BB962C8B-B14F-4D97-AF65-F5344CB8AC3E}">
        <p14:creationId xmlns:p14="http://schemas.microsoft.com/office/powerpoint/2010/main" val="81344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6A612C-A00C-9C56-E07C-4ABC84BEE0FC}"/>
              </a:ext>
            </a:extLst>
          </p:cNvPr>
          <p:cNvSpPr txBox="1"/>
          <p:nvPr/>
        </p:nvSpPr>
        <p:spPr>
          <a:xfrm>
            <a:off x="5815947" y="331261"/>
            <a:ext cx="2998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Use-Case Diagram</a:t>
            </a:r>
          </a:p>
        </p:txBody>
      </p:sp>
      <p:pic>
        <p:nvPicPr>
          <p:cNvPr id="3" name="Picture 2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99CCCE96-10DF-BE4F-AD72-F696C07C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698" y="7595796"/>
            <a:ext cx="2292702" cy="570324"/>
          </a:xfrm>
          <a:prstGeom prst="rect">
            <a:avLst/>
          </a:prstGeom>
        </p:spPr>
      </p:pic>
      <p:pic>
        <p:nvPicPr>
          <p:cNvPr id="7" name="Picture 6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019D5D7B-EB76-81A5-E799-6846D1DF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23" y="1046748"/>
            <a:ext cx="12610954" cy="6665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776235-449A-B6B9-0D1C-1FB160ED0891}"/>
              </a:ext>
            </a:extLst>
          </p:cNvPr>
          <p:cNvSpPr txBox="1"/>
          <p:nvPr/>
        </p:nvSpPr>
        <p:spPr>
          <a:xfrm>
            <a:off x="0" y="0"/>
            <a:ext cx="4368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1637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C2111-26F9-1D2F-ED01-6D00FD35C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DB5559-078B-E09D-645D-FF5F9DA144EC}"/>
              </a:ext>
            </a:extLst>
          </p:cNvPr>
          <p:cNvSpPr txBox="1"/>
          <p:nvPr/>
        </p:nvSpPr>
        <p:spPr>
          <a:xfrm>
            <a:off x="4502067" y="221691"/>
            <a:ext cx="590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Ticketing part of our Acitvity Diagram</a:t>
            </a:r>
          </a:p>
        </p:txBody>
      </p:sp>
      <p:pic>
        <p:nvPicPr>
          <p:cNvPr id="3" name="Picture 2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4F5AC336-7F77-DCB4-51B4-835DD756B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CCB8006-3781-B77D-F835-22619AF57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/>
          <a:stretch>
            <a:fillRect/>
          </a:stretch>
        </p:blipFill>
        <p:spPr bwMode="auto">
          <a:xfrm>
            <a:off x="4364831" y="744911"/>
            <a:ext cx="5900738" cy="742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32DE3-6B03-8F31-C9D9-23DA2BF984A0}"/>
              </a:ext>
            </a:extLst>
          </p:cNvPr>
          <p:cNvSpPr txBox="1"/>
          <p:nvPr/>
        </p:nvSpPr>
        <p:spPr>
          <a:xfrm>
            <a:off x="0" y="0"/>
            <a:ext cx="4368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5472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FC8FCC-31F2-968B-AC77-4D12D4AE747E}"/>
              </a:ext>
            </a:extLst>
          </p:cNvPr>
          <p:cNvSpPr txBox="1"/>
          <p:nvPr/>
        </p:nvSpPr>
        <p:spPr>
          <a:xfrm>
            <a:off x="5490855" y="399115"/>
            <a:ext cx="330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Homepage &amp; News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498B4AFF-9DAD-B3EB-7459-B08197808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" b="18778"/>
          <a:stretch>
            <a:fillRect/>
          </a:stretch>
        </p:blipFill>
        <p:spPr bwMode="auto">
          <a:xfrm>
            <a:off x="1793362" y="1304095"/>
            <a:ext cx="2806594" cy="58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94A705D-F01B-201F-ED23-730199A8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578" y="1304095"/>
            <a:ext cx="2743200" cy="58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864BB65F-C9C7-3B7E-3F0D-00F9E8137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895FCBD-38E7-3720-3D9C-D373FE58A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17" y="1304095"/>
            <a:ext cx="2781300" cy="58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A28F3-FC57-4E2F-ED0D-7005C55FE015}"/>
              </a:ext>
            </a:extLst>
          </p:cNvPr>
          <p:cNvSpPr txBox="1"/>
          <p:nvPr/>
        </p:nvSpPr>
        <p:spPr>
          <a:xfrm>
            <a:off x="0" y="0"/>
            <a:ext cx="4368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6871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9A15EF6-1E89-3AFF-0F64-716BAF38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32" y="1384599"/>
            <a:ext cx="3282299" cy="577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776D755-A650-3F16-1AF7-2BD80A7D5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61" y="1740258"/>
            <a:ext cx="3243862" cy="54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5293AC8F-7C65-A9EE-502A-9DA81DDD1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514375-4FCC-B3A1-D864-84784050BC25}"/>
              </a:ext>
            </a:extLst>
          </p:cNvPr>
          <p:cNvSpPr txBox="1"/>
          <p:nvPr/>
        </p:nvSpPr>
        <p:spPr>
          <a:xfrm>
            <a:off x="5593936" y="395885"/>
            <a:ext cx="344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Prediction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55948-7BA8-F92A-EA94-8CE0058783F7}"/>
              </a:ext>
            </a:extLst>
          </p:cNvPr>
          <p:cNvSpPr txBox="1"/>
          <p:nvPr/>
        </p:nvSpPr>
        <p:spPr>
          <a:xfrm>
            <a:off x="0" y="0"/>
            <a:ext cx="4368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92845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B080C213-D364-A5E6-BE42-CAE80731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sp>
        <p:nvSpPr>
          <p:cNvPr id="3" name="Text 9">
            <a:extLst>
              <a:ext uri="{FF2B5EF4-FFF2-40B4-BE49-F238E27FC236}">
                <a16:creationId xmlns:a16="http://schemas.microsoft.com/office/drawing/2014/main" id="{BE582432-B9DC-A10D-8A55-51AB343C678C}"/>
              </a:ext>
            </a:extLst>
          </p:cNvPr>
          <p:cNvSpPr/>
          <p:nvPr/>
        </p:nvSpPr>
        <p:spPr>
          <a:xfrm>
            <a:off x="1470477" y="2730340"/>
            <a:ext cx="3555215" cy="353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ea typeface="Kanit" pitchFamily="34" charset="-122"/>
                <a:cs typeface="Kanit" pitchFamily="34" charset="-120"/>
              </a:rPr>
              <a:t>Tools and Technologies</a:t>
            </a:r>
            <a:endParaRPr lang="en-US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10">
            <a:extLst>
              <a:ext uri="{FF2B5EF4-FFF2-40B4-BE49-F238E27FC236}">
                <a16:creationId xmlns:a16="http://schemas.microsoft.com/office/drawing/2014/main" id="{F54BF6CC-74E9-28E2-8F37-48735C012206}"/>
              </a:ext>
            </a:extLst>
          </p:cNvPr>
          <p:cNvSpPr/>
          <p:nvPr/>
        </p:nvSpPr>
        <p:spPr>
          <a:xfrm>
            <a:off x="1470477" y="3647020"/>
            <a:ext cx="6320076" cy="1064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 are planning to use cutting-edge technologies to build a robust and scalable platform.</a:t>
            </a:r>
          </a:p>
        </p:txBody>
      </p:sp>
      <p:pic>
        <p:nvPicPr>
          <p:cNvPr id="6" name="Image 8" descr="preencoded.png">
            <a:extLst>
              <a:ext uri="{FF2B5EF4-FFF2-40B4-BE49-F238E27FC236}">
                <a16:creationId xmlns:a16="http://schemas.microsoft.com/office/drawing/2014/main" id="{974AF06D-5092-63FC-E575-78C4C4BDE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400" y="3989889"/>
            <a:ext cx="1408966" cy="1127045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14CD2358-B0AA-CE55-1E51-6ADF8182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931" y="4131691"/>
            <a:ext cx="843439" cy="843439"/>
          </a:xfrm>
          <a:prstGeom prst="rect">
            <a:avLst/>
          </a:prstGeom>
        </p:spPr>
      </p:pic>
      <p:pic>
        <p:nvPicPr>
          <p:cNvPr id="8" name="Picture 7" descr="A logo with blue and grey letters&#10;&#10;AI-generated content may be incorrect.">
            <a:extLst>
              <a:ext uri="{FF2B5EF4-FFF2-40B4-BE49-F238E27FC236}">
                <a16:creationId xmlns:a16="http://schemas.microsoft.com/office/drawing/2014/main" id="{48CEB6C3-039E-4804-936E-180A6DA6E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9931" y="2667866"/>
            <a:ext cx="843439" cy="843439"/>
          </a:xfrm>
          <a:prstGeom prst="rect">
            <a:avLst/>
          </a:prstGeom>
        </p:spPr>
      </p:pic>
      <p:pic>
        <p:nvPicPr>
          <p:cNvPr id="9" name="Picture 8" descr="A logo with a drop of fire&#10;&#10;AI-generated content may be incorrect.">
            <a:extLst>
              <a:ext uri="{FF2B5EF4-FFF2-40B4-BE49-F238E27FC236}">
                <a16:creationId xmlns:a16="http://schemas.microsoft.com/office/drawing/2014/main" id="{96B51A12-DE49-4673-EB6B-CAA1BD0C4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163" y="2667866"/>
            <a:ext cx="843439" cy="84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C10865-8E5E-4D4C-7727-FE2F2A9932EA}"/>
              </a:ext>
            </a:extLst>
          </p:cNvPr>
          <p:cNvSpPr txBox="1"/>
          <p:nvPr/>
        </p:nvSpPr>
        <p:spPr>
          <a:xfrm>
            <a:off x="0" y="0"/>
            <a:ext cx="4368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61042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5278" y="336291"/>
            <a:ext cx="3424086" cy="475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ea typeface="Kanit" pitchFamily="34" charset="-122"/>
                <a:cs typeface="Kanit" pitchFamily="34" charset="-120"/>
              </a:rPr>
              <a:t>Quality Assurance</a:t>
            </a:r>
            <a:endParaRPr lang="en-US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95431" y="2774632"/>
            <a:ext cx="3049786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Ensuring Stability (Testing Strategy)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95431" y="3174087"/>
            <a:ext cx="655189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Unit Testing:</a:t>
            </a:r>
            <a:r>
              <a:rPr lang="en-US" sz="1400" dirty="0">
                <a:solidFill>
                  <a:schemeClr val="bg1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Martel Sans Light" panose="020B0604020202020204" charset="0"/>
                <a:cs typeface="Martel Sans Light" panose="020B0604020202020204" charset="0"/>
              </a:rPr>
              <a:t>to validate core functionalities</a:t>
            </a:r>
            <a:r>
              <a:rPr lang="en-US" sz="1400" dirty="0">
                <a:solidFill>
                  <a:schemeClr val="bg1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.</a:t>
            </a:r>
            <a:endParaRPr lang="en-US" sz="1400" dirty="0">
              <a:solidFill>
                <a:schemeClr val="bg1"/>
              </a:solidFill>
              <a:latin typeface="Martel Sans Light" panose="020B0604020202020204" charset="0"/>
              <a:cs typeface="Martel Sans Light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95430" y="3740670"/>
            <a:ext cx="7109913" cy="517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Martel Sans Light" panose="020B0604020202020204" charset="0"/>
                <a:ea typeface="Martel Sans Light" pitchFamily="34" charset="-122"/>
                <a:cs typeface="Martel Sans Light" panose="020B0604020202020204" charset="0"/>
              </a:rPr>
              <a:t>performance Testing: </a:t>
            </a:r>
            <a:r>
              <a:rPr lang="en-US" sz="1400" dirty="0">
                <a:solidFill>
                  <a:schemeClr val="bg1"/>
                </a:solidFill>
                <a:latin typeface="Martel Sans Light" panose="020B0604020202020204" charset="0"/>
                <a:cs typeface="Martel Sans Light" panose="020B0604020202020204" charset="0"/>
              </a:rPr>
              <a:t>ensure stability during high loads, like match days.</a:t>
            </a:r>
          </a:p>
        </p:txBody>
      </p:sp>
      <p:sp>
        <p:nvSpPr>
          <p:cNvPr id="10" name="Text 7"/>
          <p:cNvSpPr/>
          <p:nvPr/>
        </p:nvSpPr>
        <p:spPr>
          <a:xfrm>
            <a:off x="595430" y="4257878"/>
            <a:ext cx="6551890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User Acceptance Testing (UAT):</a:t>
            </a:r>
            <a:r>
              <a:rPr lang="en-US" sz="1400" dirty="0">
                <a:solidFill>
                  <a:schemeClr val="bg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Ensuring the app meets user needs and expectations.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7828865" y="2774632"/>
            <a:ext cx="3465076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Measuring Our Success (Success Criteria)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828865" y="3174087"/>
            <a:ext cx="655189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chemeClr val="bg1"/>
                </a:solidFill>
                <a:latin typeface="Martel Sans Light" panose="020B0604020202020204" charset="0"/>
                <a:cs typeface="Martel Sans Light" panose="020B0604020202020204" charset="0"/>
              </a:rPr>
              <a:t>Users receive accurate and relevant recommendations.</a:t>
            </a:r>
          </a:p>
        </p:txBody>
      </p:sp>
      <p:sp>
        <p:nvSpPr>
          <p:cNvPr id="13" name="Text 10"/>
          <p:cNvSpPr/>
          <p:nvPr/>
        </p:nvSpPr>
        <p:spPr>
          <a:xfrm>
            <a:off x="7828865" y="3740670"/>
            <a:ext cx="655189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chemeClr val="bg1"/>
                </a:solidFill>
                <a:latin typeface="Martel Sans Light" panose="020B0604020202020204" charset="0"/>
                <a:cs typeface="Martel Sans Light" panose="020B0604020202020204" charset="0"/>
              </a:rPr>
              <a:t>The booking flow works without errors.</a:t>
            </a:r>
          </a:p>
        </p:txBody>
      </p:sp>
      <p:sp>
        <p:nvSpPr>
          <p:cNvPr id="14" name="Text 11"/>
          <p:cNvSpPr/>
          <p:nvPr/>
        </p:nvSpPr>
        <p:spPr>
          <a:xfrm>
            <a:off x="7828865" y="4512521"/>
            <a:ext cx="655189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chemeClr val="bg1"/>
                </a:solidFill>
                <a:latin typeface="Martel Sans Light" panose="020B0604020202020204" charset="0"/>
                <a:cs typeface="Martel Sans Light" panose="020B0604020202020204" charset="0"/>
              </a:rPr>
              <a:t>Admins are able to manage events smoothly.</a:t>
            </a:r>
          </a:p>
        </p:txBody>
      </p:sp>
      <p:pic>
        <p:nvPicPr>
          <p:cNvPr id="16" name="Picture 15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298198EE-267D-A52E-2369-7A44813F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E51B0-D7DE-39A9-41F7-5CDF4894DB85}"/>
              </a:ext>
            </a:extLst>
          </p:cNvPr>
          <p:cNvSpPr txBox="1"/>
          <p:nvPr/>
        </p:nvSpPr>
        <p:spPr>
          <a:xfrm>
            <a:off x="0" y="0"/>
            <a:ext cx="4368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428" y="405952"/>
            <a:ext cx="9644572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Our Development Approach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6F2C7-E943-2842-DD52-D516DCB84925}"/>
              </a:ext>
            </a:extLst>
          </p:cNvPr>
          <p:cNvSpPr txBox="1"/>
          <p:nvPr/>
        </p:nvSpPr>
        <p:spPr>
          <a:xfrm>
            <a:off x="1562534" y="1477529"/>
            <a:ext cx="10830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Requirement Gathering</a:t>
            </a:r>
          </a:p>
          <a:p>
            <a:pPr algn="l"/>
            <a:r>
              <a:rPr lang="en-US" b="0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In-depth surveys, reviews, and market research to define app features and user needs effectively.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AC4D67D-095E-EB3F-78E6-63A456E374C0}"/>
              </a:ext>
            </a:extLst>
          </p:cNvPr>
          <p:cNvSpPr/>
          <p:nvPr/>
        </p:nvSpPr>
        <p:spPr>
          <a:xfrm>
            <a:off x="403761" y="1357953"/>
            <a:ext cx="859604" cy="845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1" name="Picture 3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AA290F4-D26E-586A-A47C-0B8C0894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7" y="1477529"/>
            <a:ext cx="606611" cy="606611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12DA6AB-9D99-3714-532F-7C8A20372749}"/>
              </a:ext>
            </a:extLst>
          </p:cNvPr>
          <p:cNvSpPr/>
          <p:nvPr/>
        </p:nvSpPr>
        <p:spPr>
          <a:xfrm>
            <a:off x="403761" y="2647207"/>
            <a:ext cx="859604" cy="845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3" name="Picture 3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5DA232A-03D1-44D7-7436-0B0CF62F8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72" y="2788898"/>
            <a:ext cx="584496" cy="58449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5C4FBAB3-9596-6D16-0F34-0D1F1F31E05B}"/>
              </a:ext>
            </a:extLst>
          </p:cNvPr>
          <p:cNvSpPr/>
          <p:nvPr/>
        </p:nvSpPr>
        <p:spPr>
          <a:xfrm>
            <a:off x="403760" y="3936461"/>
            <a:ext cx="859604" cy="845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5" name="Picture 3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30FF51C-7723-550A-C0A6-5D0DF5AD9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72" y="4078153"/>
            <a:ext cx="562380" cy="56238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8C165876-EEE8-5E8A-7D6D-507B874738D4}"/>
              </a:ext>
            </a:extLst>
          </p:cNvPr>
          <p:cNvSpPr/>
          <p:nvPr/>
        </p:nvSpPr>
        <p:spPr>
          <a:xfrm>
            <a:off x="403760" y="5231087"/>
            <a:ext cx="859604" cy="845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7" name="Picture 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92B9C23-7249-C3C5-B1CE-7C0FDA14E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72" y="5372272"/>
            <a:ext cx="563393" cy="56339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43381E3-7AAF-DCF8-3225-DF05875CD414}"/>
              </a:ext>
            </a:extLst>
          </p:cNvPr>
          <p:cNvSpPr/>
          <p:nvPr/>
        </p:nvSpPr>
        <p:spPr>
          <a:xfrm>
            <a:off x="414818" y="6514969"/>
            <a:ext cx="859604" cy="8457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9" name="Picture 3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EFC0CC8-737E-AA08-2B58-D43720703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750" y="6672350"/>
            <a:ext cx="531002" cy="5310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B236F4-7223-5986-B6C1-5F540D683D76}"/>
              </a:ext>
            </a:extLst>
          </p:cNvPr>
          <p:cNvSpPr txBox="1"/>
          <p:nvPr/>
        </p:nvSpPr>
        <p:spPr>
          <a:xfrm>
            <a:off x="1562534" y="2698865"/>
            <a:ext cx="10401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System Design</a:t>
            </a:r>
          </a:p>
          <a:p>
            <a:pPr algn="l"/>
            <a:r>
              <a:rPr lang="en-US" b="0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Crafting a robust architecture for frontend, backend, and database to ensure scalability and performance.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F0C39B-D4E6-3002-9570-9CF577749FF9}"/>
              </a:ext>
            </a:extLst>
          </p:cNvPr>
          <p:cNvSpPr txBox="1"/>
          <p:nvPr/>
        </p:nvSpPr>
        <p:spPr>
          <a:xfrm>
            <a:off x="1562533" y="3994202"/>
            <a:ext cx="10830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Feature Implementations</a:t>
            </a:r>
          </a:p>
          <a:p>
            <a:pPr algn="l"/>
            <a:r>
              <a:rPr lang="en-US" b="0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Building core functionalities including user authentication, secure ticket booking, and AI recommendations.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3BBF7D-3F8D-327E-0AF9-AB6677CDD16D}"/>
              </a:ext>
            </a:extLst>
          </p:cNvPr>
          <p:cNvSpPr txBox="1"/>
          <p:nvPr/>
        </p:nvSpPr>
        <p:spPr>
          <a:xfrm>
            <a:off x="1562533" y="5289539"/>
            <a:ext cx="11393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Testing</a:t>
            </a:r>
          </a:p>
          <a:p>
            <a:pPr algn="l"/>
            <a:r>
              <a:rPr lang="en-US" b="0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Comprehensive unit, integration, and user acceptance testing to guarantee a stable and bug-free experience.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072D65-DF51-2DD3-CE57-D669C4AAB347}"/>
              </a:ext>
            </a:extLst>
          </p:cNvPr>
          <p:cNvSpPr txBox="1"/>
          <p:nvPr/>
        </p:nvSpPr>
        <p:spPr>
          <a:xfrm>
            <a:off x="1562533" y="6557021"/>
            <a:ext cx="10679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Deployment &amp; Launch</a:t>
            </a:r>
          </a:p>
          <a:p>
            <a:pPr algn="l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</a:t>
            </a:r>
            <a:r>
              <a:rPr lang="en-US" b="0" i="0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nsuring optimal performance, scalability, and reliability across all user devices from day one.</a:t>
            </a:r>
          </a:p>
        </p:txBody>
      </p:sp>
      <p:pic>
        <p:nvPicPr>
          <p:cNvPr id="48" name="Picture 47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BB2E385C-457B-6761-F36D-8555A2167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34730-6EA5-57E5-F38E-4E60E74B2B78}"/>
              </a:ext>
            </a:extLst>
          </p:cNvPr>
          <p:cNvSpPr txBox="1"/>
          <p:nvPr/>
        </p:nvSpPr>
        <p:spPr>
          <a:xfrm>
            <a:off x="0" y="0"/>
            <a:ext cx="4368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98402"/>
            <a:ext cx="58321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Engineering Difficulties</a:t>
            </a:r>
            <a:endParaRPr lang="en-US" sz="4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6811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Developing a complex platform like this comes with some technical challenges. </a:t>
            </a:r>
            <a:endParaRPr lang="en-US" sz="1850" b="1" dirty="0">
              <a:solidFill>
                <a:srgbClr val="FF0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4390311" y="3453051"/>
            <a:ext cx="56626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30%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837724" y="40513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7724" y="4546878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Ensuring the system can scale efficiently to handle increased user traffic and data without performance issues.</a:t>
            </a:r>
          </a:p>
        </p:txBody>
      </p:sp>
      <p:sp>
        <p:nvSpPr>
          <p:cNvPr id="11" name="Text 7"/>
          <p:cNvSpPr/>
          <p:nvPr/>
        </p:nvSpPr>
        <p:spPr>
          <a:xfrm>
            <a:off x="8807172" y="3453051"/>
            <a:ext cx="5674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50%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5255776" y="4051340"/>
            <a:ext cx="33317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Data Processing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255776" y="454687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1">
                    <a:lumMod val="20000"/>
                    <a:lumOff val="80000"/>
                  </a:schemeClr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Ensuring instant updates for ticket availability, scores, and event changes.</a:t>
            </a:r>
            <a:endParaRPr lang="en-US" sz="185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73828" y="3453051"/>
            <a:ext cx="3374946" cy="299204"/>
          </a:xfrm>
          <a:prstGeom prst="roundRect">
            <a:avLst>
              <a:gd name="adj" fmla="val 1200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453051"/>
            <a:ext cx="674965" cy="29920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228201" y="3453051"/>
            <a:ext cx="56447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20%</a:t>
            </a:r>
            <a:endParaRPr lang="en-US" sz="2350" dirty="0"/>
          </a:p>
        </p:txBody>
      </p:sp>
      <p:sp>
        <p:nvSpPr>
          <p:cNvPr id="17" name="Text 12"/>
          <p:cNvSpPr/>
          <p:nvPr/>
        </p:nvSpPr>
        <p:spPr>
          <a:xfrm>
            <a:off x="9673828" y="4051340"/>
            <a:ext cx="29514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Security &amp; Data Privacy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673828" y="454687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Implementing a secure login system to prevent unauthorized access and protect user credentials.</a:t>
            </a:r>
          </a:p>
        </p:txBody>
      </p:sp>
      <p:sp>
        <p:nvSpPr>
          <p:cNvPr id="19" name="Text 14"/>
          <p:cNvSpPr/>
          <p:nvPr/>
        </p:nvSpPr>
        <p:spPr>
          <a:xfrm>
            <a:off x="837724" y="63481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0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</p:txBody>
      </p:sp>
      <p:pic>
        <p:nvPicPr>
          <p:cNvPr id="21" name="Picture 20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F2A5BC6F-4F72-E019-1F29-591EB1B86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sp>
        <p:nvSpPr>
          <p:cNvPr id="20" name="Shape 6">
            <a:extLst>
              <a:ext uri="{FF2B5EF4-FFF2-40B4-BE49-F238E27FC236}">
                <a16:creationId xmlns:a16="http://schemas.microsoft.com/office/drawing/2014/main" id="{15389407-EA24-CC0C-03BF-927B6183D7BC}"/>
              </a:ext>
            </a:extLst>
          </p:cNvPr>
          <p:cNvSpPr/>
          <p:nvPr/>
        </p:nvSpPr>
        <p:spPr>
          <a:xfrm>
            <a:off x="838915" y="3456530"/>
            <a:ext cx="3371969" cy="299204"/>
          </a:xfrm>
          <a:prstGeom prst="roundRect">
            <a:avLst>
              <a:gd name="adj" fmla="val 1200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9D888D92-1AB4-0859-5AAA-EA149277F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15" y="3456530"/>
            <a:ext cx="1011555" cy="299204"/>
          </a:xfrm>
          <a:prstGeom prst="rect">
            <a:avLst/>
          </a:prstGeom>
        </p:spPr>
      </p:pic>
      <p:sp>
        <p:nvSpPr>
          <p:cNvPr id="23" name="Shape 2">
            <a:extLst>
              <a:ext uri="{FF2B5EF4-FFF2-40B4-BE49-F238E27FC236}">
                <a16:creationId xmlns:a16="http://schemas.microsoft.com/office/drawing/2014/main" id="{240C7E5D-2910-FA8A-31E5-10C6DF979DE4}"/>
              </a:ext>
            </a:extLst>
          </p:cNvPr>
          <p:cNvSpPr/>
          <p:nvPr/>
        </p:nvSpPr>
        <p:spPr>
          <a:xfrm>
            <a:off x="5254585" y="3453051"/>
            <a:ext cx="3373160" cy="299204"/>
          </a:xfrm>
          <a:prstGeom prst="roundRect">
            <a:avLst>
              <a:gd name="adj" fmla="val 1200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9E1A034C-FAFC-A0B6-6F52-D9634F277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585" y="3453051"/>
            <a:ext cx="1686520" cy="299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B5FAA9-9F96-0DF2-B887-4549C374F91A}"/>
              </a:ext>
            </a:extLst>
          </p:cNvPr>
          <p:cNvSpPr txBox="1"/>
          <p:nvPr/>
        </p:nvSpPr>
        <p:spPr>
          <a:xfrm>
            <a:off x="0" y="0"/>
            <a:ext cx="4368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5540"/>
            <a:ext cx="64578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Work</a:t>
            </a:r>
            <a:endParaRPr 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6483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app promises to revolutionise the sports event experience for all users.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22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2" y="451413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Augmented Reality (AR) venue navigation.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80861"/>
            <a:ext cx="6582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Gamification elements for increased user engagement.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3" y="54475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  <a:buSzPct val="100000"/>
            </a:pP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55539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cs typeface="Martel Sans Light" pitchFamily="34" charset="-120"/>
              </a:rPr>
              <a:t>Adding video highlights and post-match analysis.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1413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2" name="Picture 11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AAACF055-0824-F207-03AF-A27D438E9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AB1363DB-5225-7EE7-2D20-C2AE9E65B218}"/>
              </a:ext>
            </a:extLst>
          </p:cNvPr>
          <p:cNvSpPr/>
          <p:nvPr/>
        </p:nvSpPr>
        <p:spPr>
          <a:xfrm>
            <a:off x="837724" y="618952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cs typeface="Martel Sans Light" pitchFamily="34" charset="-120"/>
              </a:rPr>
              <a:t>Adding text updates for live matches.</a:t>
            </a:r>
            <a:endParaRPr lang="en-US" sz="18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D7A53-277B-F3DD-9778-843A12BD3E21}"/>
              </a:ext>
            </a:extLst>
          </p:cNvPr>
          <p:cNvSpPr txBox="1"/>
          <p:nvPr/>
        </p:nvSpPr>
        <p:spPr>
          <a:xfrm>
            <a:off x="0" y="0"/>
            <a:ext cx="4368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CB193A2-9009-D69E-5EAF-557259A1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84491-C983-0BEF-083D-5267F2CACEE1}"/>
              </a:ext>
            </a:extLst>
          </p:cNvPr>
          <p:cNvSpPr txBox="1"/>
          <p:nvPr/>
        </p:nvSpPr>
        <p:spPr>
          <a:xfrm>
            <a:off x="7315200" y="2334126"/>
            <a:ext cx="5197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5400" dirty="0">
                <a:solidFill>
                  <a:schemeClr val="bg1"/>
                </a:solidFill>
              </a:rPr>
              <a:t>Thanks</a:t>
            </a:r>
          </a:p>
          <a:p>
            <a:pPr marL="0" algn="ctr" defTabSz="914400" rtl="1" eaLnBrk="1" latinLnBrk="0" hangingPunct="1"/>
            <a:r>
              <a:rPr lang="en-US" sz="5400" dirty="0">
                <a:solidFill>
                  <a:schemeClr val="bg1"/>
                </a:solidFill>
              </a:rPr>
              <a:t>For</a:t>
            </a:r>
          </a:p>
          <a:p>
            <a:pPr marL="0" algn="ctr" defTabSz="914400" rtl="1" eaLnBrk="1" latinLnBrk="0" hangingPunct="1"/>
            <a:r>
              <a:rPr lang="en-US" sz="5400" dirty="0">
                <a:solidFill>
                  <a:schemeClr val="bg1"/>
                </a:solidFill>
              </a:rPr>
              <a:t>Listening</a:t>
            </a:r>
            <a:endParaRPr lang="en-IL" sz="540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5FFD614A-4568-A540-1B46-C7079208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65B4A-D06F-8485-C57C-D74F60600ACF}"/>
              </a:ext>
            </a:extLst>
          </p:cNvPr>
          <p:cNvSpPr txBox="1"/>
          <p:nvPr/>
        </p:nvSpPr>
        <p:spPr>
          <a:xfrm>
            <a:off x="0" y="0"/>
            <a:ext cx="4368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95136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18820"/>
            <a:ext cx="90467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Kanit" pitchFamily="34" charset="0"/>
                <a:cs typeface="Kanit" pitchFamily="34" charset="-120"/>
              </a:rPr>
              <a:t>Introduction and Problem Statement</a:t>
            </a:r>
            <a:endParaRPr 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61574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current landscape of sports event engagement is fragmented, leading to significant inefficiencies and missed opportunities for fans, venues, and event organisers. We aim to address these pain points.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7858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Text 3"/>
          <p:cNvSpPr/>
          <p:nvPr/>
        </p:nvSpPr>
        <p:spPr>
          <a:xfrm>
            <a:off x="1615559" y="3868103"/>
            <a:ext cx="30488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Fragmented Information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363641"/>
            <a:ext cx="334101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Fans struggle to find comprehensive event information, ticket availability, and real-time updates across multiple platforms.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55776" y="37858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8" name="Text 6"/>
          <p:cNvSpPr/>
          <p:nvPr/>
        </p:nvSpPr>
        <p:spPr>
          <a:xfrm>
            <a:off x="6033611" y="3868103"/>
            <a:ext cx="29000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Inefficient Engagement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6033611" y="4363641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Limited interactive features hinder fan engagement pre- During- and post-event, reducing overall satisfaction.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73828" y="37858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1" name="Text 9"/>
          <p:cNvSpPr/>
          <p:nvPr/>
        </p:nvSpPr>
        <p:spPr>
          <a:xfrm>
            <a:off x="10451663" y="38681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Underutilised Data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451663" y="4363641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Venues and organisers lack a unified view of fan behaviour, limiting their ability to personalise experiences and optimise operations.</a:t>
            </a:r>
            <a:endParaRPr lang="en-US" sz="1850" dirty="0"/>
          </a:p>
        </p:txBody>
      </p:sp>
      <p:pic>
        <p:nvPicPr>
          <p:cNvPr id="13" name="Picture 12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59032430-FAA0-EC90-7B3B-B1457D38C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9C3CEA-C752-B870-9A62-7FABBCAA12E6}"/>
              </a:ext>
            </a:extLst>
          </p:cNvPr>
          <p:cNvSpPr txBox="1"/>
          <p:nvPr/>
        </p:nvSpPr>
        <p:spPr>
          <a:xfrm>
            <a:off x="61805" y="27338"/>
            <a:ext cx="3352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9877"/>
            <a:ext cx="74473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Our Solution – A Unified Smart Sports App</a:t>
            </a:r>
            <a:endParaRPr 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10264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 propose a comprehensive solution: a smart sports app that seamlessly integrates all aspects of sports event engagement.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137892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5336" y="32799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Unified Ticketing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35336" y="3775472"/>
            <a:ext cx="54302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Centralised platform for discovering, purchasing, and managing tickets for various sports events.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3137892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62355" y="32799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62355" y="3775472"/>
            <a:ext cx="54303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Instant notifications for match results, schedule changes, and personalised offers.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522952"/>
            <a:ext cx="598408" cy="598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35336" y="5664994"/>
            <a:ext cx="33897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Enhanced Fan Engagement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735336" y="6160532"/>
            <a:ext cx="54302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Interactive features like polls, forums, and social sharing to connect fans.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5522952"/>
            <a:ext cx="598408" cy="5984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62355" y="56649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62355" y="6160532"/>
            <a:ext cx="54303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 analytics for venues and organisers to understand audience behaviour and preferences.</a:t>
            </a:r>
            <a:endParaRPr lang="en-US" sz="1850" dirty="0"/>
          </a:p>
        </p:txBody>
      </p:sp>
      <p:pic>
        <p:nvPicPr>
          <p:cNvPr id="16" name="Picture 15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28288F1E-6775-D647-4A07-C44E0C286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C53028-9D6C-DF67-E0F6-793343DF87A4}"/>
              </a:ext>
            </a:extLst>
          </p:cNvPr>
          <p:cNvSpPr txBox="1"/>
          <p:nvPr/>
        </p:nvSpPr>
        <p:spPr>
          <a:xfrm>
            <a:off x="61805" y="27338"/>
            <a:ext cx="3352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541972"/>
            <a:ext cx="5026223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 of Our App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48" y="1515785"/>
            <a:ext cx="492681" cy="4926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28869" y="1632704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Live Updates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428869" y="2040850"/>
            <a:ext cx="1251168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Instant scores, real-time actions, notifications.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48" y="2848928"/>
            <a:ext cx="492681" cy="4926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8869" y="2965847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Smart Ticketing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428869" y="3373993"/>
            <a:ext cx="1251168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Browse interactive maps, real-time availability, secure booking.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48" y="4182070"/>
            <a:ext cx="492681" cy="4926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28869" y="4298990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Personalized experience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428869" y="4707136"/>
            <a:ext cx="1251168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Chosen personalization will give a tailored content for each user.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48" y="5515213"/>
            <a:ext cx="492681" cy="4926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28869" y="5632133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 Recommendations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428869" y="6040279"/>
            <a:ext cx="1251168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Insure never missing the opportunity to have best recommendations.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48" y="6848356"/>
            <a:ext cx="492681" cy="4926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28869" y="6965275"/>
            <a:ext cx="2318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Team Insights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428869" y="7373422"/>
            <a:ext cx="1251168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Team profile with stats, historical data, latest contracts, and more.</a:t>
            </a:r>
            <a:endParaRPr lang="en-US" sz="1550" dirty="0"/>
          </a:p>
        </p:txBody>
      </p:sp>
      <p:pic>
        <p:nvPicPr>
          <p:cNvPr id="23" name="Picture 22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9B93DA40-E90F-ED0B-FD73-6FC7A1AFA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pic>
        <p:nvPicPr>
          <p:cNvPr id="19" name="Picture 18" descr="A basketball and football with black background&#10;&#10;AI-generated content may be incorrect.">
            <a:extLst>
              <a:ext uri="{FF2B5EF4-FFF2-40B4-BE49-F238E27FC236}">
                <a16:creationId xmlns:a16="http://schemas.microsoft.com/office/drawing/2014/main" id="{99C37C48-AA7B-BD76-B370-481F5215A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9886" y="2803803"/>
            <a:ext cx="2759175" cy="2759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7744A6-F08F-38C8-F8B4-038EB7619E97}"/>
              </a:ext>
            </a:extLst>
          </p:cNvPr>
          <p:cNvSpPr txBox="1"/>
          <p:nvPr/>
        </p:nvSpPr>
        <p:spPr>
          <a:xfrm>
            <a:off x="61805" y="27338"/>
            <a:ext cx="3352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8447"/>
            <a:ext cx="59847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Makes Us Unique?</a:t>
            </a:r>
            <a:endParaRPr 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92166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73893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4715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Unified Ecosystem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3967043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Integrating live data, ticketing, and AI-driven recommendations into one seamless platform.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573893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4743" y="3471505"/>
            <a:ext cx="32908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Intelligent Personalisation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64743" y="3967043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AI delivers smart contents with seat selection, match prediction, and unique experiences for every user.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331500"/>
            <a:ext cx="598408" cy="598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7724" y="62291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37724" y="6724650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Providing real-time data and analytics for everyone.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5331500"/>
            <a:ext cx="598408" cy="5984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76775" y="6229112"/>
            <a:ext cx="3908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cs typeface="Kanit" pitchFamily="34" charset="-120"/>
              </a:rPr>
              <a:t>Authenticated ticket booking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64742" y="6724650"/>
            <a:ext cx="65941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Supporting users from all over the world with a good tier tickets and best prices comparing with other competitors.</a:t>
            </a:r>
            <a:endParaRPr lang="en-US" sz="1850" dirty="0"/>
          </a:p>
        </p:txBody>
      </p:sp>
      <p:pic>
        <p:nvPicPr>
          <p:cNvPr id="16" name="Picture 15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E2B05D55-521D-B877-15C1-9DFC615D6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2430" y="7634286"/>
            <a:ext cx="2137969" cy="5318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71854C-D47F-969F-2BC7-C0112DF2815C}"/>
              </a:ext>
            </a:extLst>
          </p:cNvPr>
          <p:cNvSpPr txBox="1"/>
          <p:nvPr/>
        </p:nvSpPr>
        <p:spPr>
          <a:xfrm>
            <a:off x="61805" y="27338"/>
            <a:ext cx="3352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2503"/>
            <a:ext cx="79362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Who Benefits from Our System?</a:t>
            </a:r>
            <a:endParaRPr 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15526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solution provides immense value to all key stakeholders within the sports ecosystem.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016924"/>
            <a:ext cx="6185535" cy="1835944"/>
          </a:xfrm>
          <a:prstGeom prst="roundRect">
            <a:avLst>
              <a:gd name="adj" fmla="val 1956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Text 3"/>
          <p:cNvSpPr/>
          <p:nvPr/>
        </p:nvSpPr>
        <p:spPr>
          <a:xfrm>
            <a:off x="1077039" y="33160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Sports Fans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7039" y="3907274"/>
            <a:ext cx="570690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Easy access to events, personalised experiences, and enhanced community interaction.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5151953"/>
            <a:ext cx="6185535" cy="1835944"/>
          </a:xfrm>
          <a:prstGeom prst="roundRect">
            <a:avLst>
              <a:gd name="adj" fmla="val 1956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8" name="Text 6"/>
          <p:cNvSpPr/>
          <p:nvPr/>
        </p:nvSpPr>
        <p:spPr>
          <a:xfrm>
            <a:off x="1077039" y="53912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Event Organisers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77039" y="5982533"/>
            <a:ext cx="570690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Streamlined event management, improved audience reach, and valuable data insights.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854077" y="3907274"/>
            <a:ext cx="570690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6" name="Picture 15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64EF5AAB-C842-90FB-9DE6-6F00168F9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CEC8FF-FBCE-B3C1-7E20-4D1FAD4726C2}"/>
              </a:ext>
            </a:extLst>
          </p:cNvPr>
          <p:cNvSpPr txBox="1"/>
          <p:nvPr/>
        </p:nvSpPr>
        <p:spPr>
          <a:xfrm>
            <a:off x="61805" y="27338"/>
            <a:ext cx="3352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949" y="617458"/>
            <a:ext cx="92057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chemeClr val="accent1">
                    <a:lumMod val="20000"/>
                    <a:lumOff val="80000"/>
                  </a:schemeClr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AI-Powered Seat Suggestion</a:t>
            </a:r>
            <a:endParaRPr lang="en-US" sz="39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37949" y="1764625"/>
            <a:ext cx="24806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Seat Suggestion AI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37949" y="2285643"/>
            <a:ext cx="6320076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AI-driven recommendation engine suggests optimal seating based on user preferences, viewing angles, and historical data.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49" y="3197423"/>
            <a:ext cx="1054298" cy="12800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03107" y="3408283"/>
            <a:ext cx="24806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 Preferences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2003107" y="3929301"/>
            <a:ext cx="50549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Price range, section, accessibility needs.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49" y="4477464"/>
            <a:ext cx="1054298" cy="161734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003107" y="4688324"/>
            <a:ext cx="24806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Venue Data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2003107" y="5209342"/>
            <a:ext cx="50549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Seat availability, viewing angles, historical popularity.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49" y="6094809"/>
            <a:ext cx="1054298" cy="12800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003107" y="6305669"/>
            <a:ext cx="26155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Optimisation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2003107" y="6826687"/>
            <a:ext cx="50549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Dynamic pricing, demand-based adjustments.</a:t>
            </a:r>
            <a:endParaRPr lang="en-US" sz="1650" dirty="0"/>
          </a:p>
        </p:txBody>
      </p:sp>
      <p:pic>
        <p:nvPicPr>
          <p:cNvPr id="22" name="Picture 21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C928C82E-25BB-9C1B-2669-4C42D577E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F2CBE9-44CE-8CF9-2DAD-281BB555F147}"/>
              </a:ext>
            </a:extLst>
          </p:cNvPr>
          <p:cNvSpPr txBox="1"/>
          <p:nvPr/>
        </p:nvSpPr>
        <p:spPr>
          <a:xfrm>
            <a:off x="61805" y="27338"/>
            <a:ext cx="3352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34DB5E97-0E07-1E7C-122F-0076490F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B0666-7903-171B-4FEE-F81E8BC0C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525" y="1771653"/>
            <a:ext cx="3258788" cy="518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EA6ABB4-E639-139A-8880-AB1BF7C99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1276350"/>
            <a:ext cx="28829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253E6D8-7F04-51DD-8817-F2BD5F621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37" y="3562350"/>
            <a:ext cx="28829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B39BA7C-AA66-162B-A13E-F6CBDE38A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368" y="1771653"/>
            <a:ext cx="3038357" cy="518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0E32A8-12ED-3DC8-E591-4B28F7EF1F14}"/>
              </a:ext>
            </a:extLst>
          </p:cNvPr>
          <p:cNvSpPr txBox="1"/>
          <p:nvPr/>
        </p:nvSpPr>
        <p:spPr>
          <a:xfrm>
            <a:off x="6113437" y="258946"/>
            <a:ext cx="2403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Buying Tickets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1FC41-46B6-3D9F-CE7B-5F5FCB7B5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33" y="1315008"/>
            <a:ext cx="2895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513C0-C8B6-61B6-2915-CF5D922709AE}"/>
              </a:ext>
            </a:extLst>
          </p:cNvPr>
          <p:cNvSpPr txBox="1"/>
          <p:nvPr/>
        </p:nvSpPr>
        <p:spPr>
          <a:xfrm>
            <a:off x="61805" y="27338"/>
            <a:ext cx="3352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3810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/>
          <p:cNvSpPr/>
          <p:nvPr/>
        </p:nvSpPr>
        <p:spPr>
          <a:xfrm>
            <a:off x="5004615" y="235618"/>
            <a:ext cx="46211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System Architecture Overview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E972E9DF-820E-AEC8-2E32-354154851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531120"/>
            <a:ext cx="2552700" cy="635000"/>
          </a:xfrm>
          <a:prstGeom prst="rect">
            <a:avLst/>
          </a:prstGeom>
        </p:spPr>
      </p:pic>
      <p:pic>
        <p:nvPicPr>
          <p:cNvPr id="3" name="Picture 2" descr="A diagram of a smart sports app&#10;&#10;AI-generated content may be incorrect.">
            <a:extLst>
              <a:ext uri="{FF2B5EF4-FFF2-40B4-BE49-F238E27FC236}">
                <a16:creationId xmlns:a16="http://schemas.microsoft.com/office/drawing/2014/main" id="{72352DD5-F400-3393-4DC7-3B0E4BDD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45" y="2007579"/>
            <a:ext cx="14171508" cy="5523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22550D-D88F-6491-B68D-FF07D7317E8E}"/>
              </a:ext>
            </a:extLst>
          </p:cNvPr>
          <p:cNvSpPr txBox="1"/>
          <p:nvPr/>
        </p:nvSpPr>
        <p:spPr>
          <a:xfrm>
            <a:off x="61805" y="27338"/>
            <a:ext cx="3352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5605</TotalTime>
  <Words>807</Words>
  <Application>Microsoft Macintosh PowerPoint</Application>
  <PresentationFormat>Custom</PresentationFormat>
  <Paragraphs>138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Georgia Pro Light</vt:lpstr>
      <vt:lpstr>Martel Sans Light</vt:lpstr>
      <vt:lpstr>Arial</vt:lpstr>
      <vt:lpstr>Roboto</vt:lpstr>
      <vt:lpstr>Kanit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מוחמד דוחי</cp:lastModifiedBy>
  <cp:revision>24</cp:revision>
  <dcterms:created xsi:type="dcterms:W3CDTF">2025-07-08T11:59:11Z</dcterms:created>
  <dcterms:modified xsi:type="dcterms:W3CDTF">2025-07-14T08:48:39Z</dcterms:modified>
</cp:coreProperties>
</file>